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65938" cy="9996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CC66"/>
    <a:srgbClr val="3366FF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27" autoAdjust="0"/>
    <p:restoredTop sz="90929"/>
  </p:normalViewPr>
  <p:slideViewPr>
    <p:cSldViewPr>
      <p:cViewPr varScale="1">
        <p:scale>
          <a:sx n="115" d="100"/>
          <a:sy n="115" d="100"/>
        </p:scale>
        <p:origin x="11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560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501560"/>
          </a:xfrm>
          <a:prstGeom prst="rect">
            <a:avLst/>
          </a:prstGeom>
        </p:spPr>
        <p:txBody>
          <a:bodyPr vert="horz" lIns="96350" tIns="48175" rIns="96350" bIns="48175" rtlCol="0"/>
          <a:lstStyle>
            <a:lvl1pPr algn="r">
              <a:defRPr sz="1300"/>
            </a:lvl1pPr>
          </a:lstStyle>
          <a:p>
            <a:fld id="{2E20D1EB-DE4A-4B29-912E-7E884A28926F}" type="datetimeFigureOut">
              <a:rPr lang="sl-SI" smtClean="0"/>
              <a:t>13.09.2019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9494929"/>
            <a:ext cx="2975240" cy="501559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09" y="9494929"/>
            <a:ext cx="2975240" cy="501559"/>
          </a:xfrm>
          <a:prstGeom prst="rect">
            <a:avLst/>
          </a:prstGeom>
        </p:spPr>
        <p:txBody>
          <a:bodyPr vert="horz" lIns="96350" tIns="48175" rIns="96350" bIns="48175" rtlCol="0" anchor="b"/>
          <a:lstStyle>
            <a:lvl1pPr algn="r">
              <a:defRPr sz="1300"/>
            </a:lvl1pPr>
          </a:lstStyle>
          <a:p>
            <a:fld id="{2C9A573F-D29C-43EF-B856-9DB3FB11ADE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73900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CDBE6-37F7-4E35-B860-45612C9D6FA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454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8EBE-0678-416A-98E3-28B20583D0E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4550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D9D3-7055-4CEC-A333-094825BB30D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0826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D9C9-4DA1-4B9C-BACA-C5BF7F76681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19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0A2-942E-4FAD-BF06-A3570CD77D3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5489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1AB7-C598-4B4C-AC6A-B3941C72401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527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0440-4C49-4EC8-B85B-5CC4806367A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9288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1E88-DCD5-4596-A4EC-32B02DE3F8C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2877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A121-48C8-41B0-8D55-BCDCF7DC62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570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31A0-9034-4E8B-A6AD-7E2D205AEA3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0340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F9B-A576-4E83-94BB-3EE979109F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2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fld id="{AD459E3F-DDA5-4D5B-987F-BB8919121F85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2019/2020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42607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 lvl="0">
              <a:buNone/>
            </a:pPr>
            <a:r>
              <a:rPr lang="sl-SI" dirty="0"/>
              <a:t>	</a:t>
            </a:r>
            <a:r>
              <a:rPr lang="sl-SI" sz="2000" dirty="0"/>
              <a:t>Iz lastnih </a:t>
            </a:r>
            <a:r>
              <a:rPr lang="sl-SI" sz="2000" dirty="0" smtClean="0"/>
              <a:t>sredstev </a:t>
            </a:r>
            <a:r>
              <a:rPr lang="sl-SI" sz="2000" b="1" u="sng" dirty="0" smtClean="0">
                <a:solidFill>
                  <a:srgbClr val="FF0000"/>
                </a:solidFill>
              </a:rPr>
              <a:t>0,38 </a:t>
            </a:r>
            <a:r>
              <a:rPr lang="sl-SI" sz="2000" b="1" u="sng" dirty="0" smtClean="0">
                <a:solidFill>
                  <a:srgbClr val="FF0000"/>
                </a:solidFill>
              </a:rPr>
              <a:t>deleža delovnega mesta </a:t>
            </a:r>
            <a:r>
              <a:rPr lang="sl-SI" sz="2400" b="1" u="sng" dirty="0" smtClean="0">
                <a:solidFill>
                  <a:srgbClr val="FF0000"/>
                </a:solidFill>
              </a:rPr>
              <a:t> </a:t>
            </a:r>
          </a:p>
          <a:p>
            <a:pPr lvl="0">
              <a:buNone/>
            </a:pPr>
            <a:r>
              <a:rPr lang="sl-SI" sz="1800" b="1" dirty="0" smtClean="0"/>
              <a:t>	</a:t>
            </a:r>
            <a:r>
              <a:rPr lang="sl-SI" sz="1600" dirty="0" smtClean="0"/>
              <a:t>(+0,02 </a:t>
            </a:r>
            <a:r>
              <a:rPr lang="sl-SI" sz="1600" dirty="0"/>
              <a:t>deleža delovnega mesta </a:t>
            </a:r>
            <a:r>
              <a:rPr lang="sl-SI" sz="1600" dirty="0" smtClean="0"/>
              <a:t>več </a:t>
            </a:r>
            <a:r>
              <a:rPr lang="sl-SI" sz="1600" dirty="0"/>
              <a:t>iz LS kot v šol</a:t>
            </a:r>
            <a:r>
              <a:rPr lang="sl-SI" sz="1600" dirty="0" smtClean="0"/>
              <a:t>. l</a:t>
            </a:r>
            <a:r>
              <a:rPr lang="sl-SI" sz="1600" dirty="0"/>
              <a:t>. </a:t>
            </a:r>
            <a:r>
              <a:rPr lang="sl-SI" sz="1600" dirty="0" smtClean="0"/>
              <a:t>2018/19)</a:t>
            </a:r>
            <a:endParaRPr lang="sl-SI" sz="1600" dirty="0"/>
          </a:p>
          <a:p>
            <a:pPr>
              <a:buNone/>
            </a:pPr>
            <a:endParaRPr lang="sl-SI" sz="1800" b="1" dirty="0" smtClean="0"/>
          </a:p>
          <a:p>
            <a:pPr>
              <a:buNone/>
            </a:pPr>
            <a:endParaRPr lang="sl-SI" sz="1800" u="sng" dirty="0" smtClean="0">
              <a:solidFill>
                <a:srgbClr val="FF0000"/>
              </a:solidFill>
            </a:endParaRPr>
          </a:p>
          <a:p>
            <a:r>
              <a:rPr lang="sl-SI" sz="2000" u="sng" dirty="0" smtClean="0">
                <a:solidFill>
                  <a:srgbClr val="FF0000"/>
                </a:solidFill>
              </a:rPr>
              <a:t>SKUPAJ</a:t>
            </a:r>
            <a:endParaRPr lang="sl-SI" sz="2000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 0,38 LS </a:t>
            </a:r>
            <a:r>
              <a:rPr lang="sl-SI" sz="2000" dirty="0" smtClean="0"/>
              <a:t>+0,32 MIZŠ </a:t>
            </a:r>
            <a:r>
              <a:rPr lang="sl-SI" sz="2000" dirty="0"/>
              <a:t>= skupaj </a:t>
            </a:r>
            <a:r>
              <a:rPr lang="sl-SI" sz="2000" dirty="0" smtClean="0"/>
              <a:t>0,70 deleža DM</a:t>
            </a:r>
          </a:p>
          <a:p>
            <a:pPr marL="0" indent="0">
              <a:buNone/>
            </a:pPr>
            <a:endParaRPr lang="sl-SI" sz="1800" dirty="0"/>
          </a:p>
          <a:p>
            <a:pPr>
              <a:buNone/>
            </a:pPr>
            <a:endParaRPr lang="sl-SI" sz="1800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6505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</a:p>
          <a:p>
            <a:endParaRPr lang="sl-SI" sz="1200" b="1" u="sng" dirty="0" smtClean="0"/>
          </a:p>
          <a:p>
            <a:pPr>
              <a:buNone/>
            </a:pPr>
            <a:r>
              <a:rPr lang="sl-SI" sz="2000" dirty="0" smtClean="0"/>
              <a:t>	- Iz lastnih </a:t>
            </a:r>
            <a:r>
              <a:rPr lang="sl-SI" sz="2000" dirty="0" smtClean="0"/>
              <a:t>sredstev </a:t>
            </a:r>
            <a:r>
              <a:rPr lang="sl-SI" sz="2000" b="1" u="sng" dirty="0" smtClean="0">
                <a:solidFill>
                  <a:srgbClr val="FF0000"/>
                </a:solidFill>
              </a:rPr>
              <a:t>2,76 </a:t>
            </a:r>
            <a:r>
              <a:rPr lang="sl-SI" sz="2000" b="1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>
              <a:buNone/>
            </a:pPr>
            <a:r>
              <a:rPr lang="sl-SI" sz="1600" dirty="0" smtClean="0"/>
              <a:t>	</a:t>
            </a:r>
            <a:r>
              <a:rPr lang="sl-SI" sz="1600" dirty="0" smtClean="0"/>
              <a:t>(-</a:t>
            </a:r>
            <a:r>
              <a:rPr lang="sl-SI" sz="1600" dirty="0" smtClean="0"/>
              <a:t>0,10 deleža delovnega mesta manj iz LS kot v šol.l. 2018/19, ker je za </a:t>
            </a:r>
            <a:r>
              <a:rPr lang="sl-SI" sz="1600" dirty="0" smtClean="0"/>
              <a:t>0,10 </a:t>
            </a:r>
            <a:r>
              <a:rPr lang="sl-SI" sz="1600" dirty="0" smtClean="0"/>
              <a:t>večji delež </a:t>
            </a:r>
            <a:r>
              <a:rPr lang="sl-SI" sz="1600" dirty="0" smtClean="0"/>
              <a:t>MIZŠ)</a:t>
            </a:r>
            <a:endParaRPr lang="sl-SI" sz="1600" dirty="0" smtClean="0"/>
          </a:p>
          <a:p>
            <a:pPr>
              <a:buNone/>
            </a:pPr>
            <a:endParaRPr lang="sl-SI" sz="11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dirty="0" smtClean="0">
                <a:solidFill>
                  <a:srgbClr val="FF0000"/>
                </a:solidFill>
              </a:rPr>
              <a:t>2,76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</a:t>
            </a:r>
            <a:r>
              <a:rPr lang="sl-SI" sz="2000" dirty="0" smtClean="0"/>
              <a:t>1,74 </a:t>
            </a:r>
            <a:r>
              <a:rPr lang="sl-SI" sz="2000" dirty="0" smtClean="0"/>
              <a:t>MIZŠ + 1,50 Občina = skupaj 6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 lvl="0"/>
            <a:r>
              <a:rPr lang="sl-SI" b="1" u="sng" dirty="0" smtClean="0"/>
              <a:t>SŠ JOSIPA JURČIČA IV. G.</a:t>
            </a:r>
          </a:p>
          <a:p>
            <a:pPr lvl="0"/>
            <a:endParaRPr lang="sl-SI" sz="1200" b="1" u="sng" dirty="0" smtClean="0"/>
          </a:p>
          <a:p>
            <a:pPr lvl="0">
              <a:buNone/>
            </a:pPr>
            <a:r>
              <a:rPr lang="sl-SI" sz="2000" dirty="0" smtClean="0"/>
              <a:t>	- </a:t>
            </a:r>
            <a:r>
              <a:rPr lang="sl-SI" sz="2000" dirty="0"/>
              <a:t>Iz lastnih sredstev </a:t>
            </a:r>
            <a:r>
              <a:rPr lang="sl-SI" sz="2000" b="1" u="sng" dirty="0" smtClean="0"/>
              <a:t>0,21 </a:t>
            </a:r>
            <a:r>
              <a:rPr lang="sl-SI" sz="2000" b="1" u="sng" dirty="0"/>
              <a:t>deleža delovnega </a:t>
            </a:r>
            <a:r>
              <a:rPr lang="sl-SI" sz="2000" b="1" u="sng" dirty="0" smtClean="0"/>
              <a:t>mesta</a:t>
            </a:r>
          </a:p>
          <a:p>
            <a:pPr lvl="0">
              <a:buNone/>
            </a:pPr>
            <a:r>
              <a:rPr lang="sl-SI" sz="2000" b="1" dirty="0" smtClean="0"/>
              <a:t>	</a:t>
            </a:r>
            <a:r>
              <a:rPr lang="sl-SI" sz="2000" b="1" u="sng" dirty="0" smtClean="0"/>
              <a:t>+ 150 €/mesečno</a:t>
            </a:r>
            <a:endParaRPr lang="sl-SI" sz="2000" b="1" u="sng" dirty="0"/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7401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	- </a:t>
            </a:r>
            <a:r>
              <a:rPr lang="sl-SI" sz="2000" dirty="0"/>
              <a:t>Iz lastnih </a:t>
            </a:r>
            <a:r>
              <a:rPr lang="sl-SI" sz="2000" dirty="0" smtClean="0"/>
              <a:t>sredstev </a:t>
            </a:r>
            <a:r>
              <a:rPr lang="sl-SI" sz="2000" b="1" u="sng" dirty="0" smtClean="0">
                <a:solidFill>
                  <a:srgbClr val="FF0000"/>
                </a:solidFill>
              </a:rPr>
              <a:t>2,28 </a:t>
            </a:r>
            <a:r>
              <a:rPr lang="sl-SI" sz="2000" b="1" u="sng" dirty="0">
                <a:solidFill>
                  <a:srgbClr val="FF0000"/>
                </a:solidFill>
              </a:rPr>
              <a:t>deleža delovnega mesta</a:t>
            </a:r>
            <a:r>
              <a:rPr lang="sl-SI" sz="2000" b="1" u="sng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endParaRPr lang="sl-SI" sz="900" b="1" u="sng" dirty="0"/>
          </a:p>
          <a:p>
            <a:pPr lvl="0">
              <a:buNone/>
            </a:pPr>
            <a:r>
              <a:rPr lang="sl-SI" sz="1600" dirty="0"/>
              <a:t>	</a:t>
            </a:r>
            <a:r>
              <a:rPr lang="sl-SI" sz="1600" dirty="0"/>
              <a:t>(</a:t>
            </a:r>
            <a:r>
              <a:rPr lang="sl-SI" sz="1600" dirty="0" smtClean="0"/>
              <a:t>0,03 </a:t>
            </a:r>
            <a:r>
              <a:rPr lang="sl-SI" sz="1600" dirty="0"/>
              <a:t>deleža delovnega mesta manj iz LS kot v šol.l. </a:t>
            </a:r>
            <a:r>
              <a:rPr lang="sl-SI" sz="1600" dirty="0" smtClean="0"/>
              <a:t>2018/19, </a:t>
            </a:r>
            <a:r>
              <a:rPr lang="sl-SI" sz="1600" dirty="0"/>
              <a:t>ker je za </a:t>
            </a:r>
            <a:r>
              <a:rPr lang="sl-SI" sz="1600" dirty="0" smtClean="0"/>
              <a:t>0,03 </a:t>
            </a:r>
            <a:r>
              <a:rPr lang="sl-SI" sz="1600" dirty="0"/>
              <a:t>večji delež MIZŠ)</a:t>
            </a:r>
          </a:p>
          <a:p>
            <a:pPr lvl="0">
              <a:buNone/>
            </a:pPr>
            <a:endParaRPr lang="sl-SI" sz="1600" b="1" dirty="0" smtClean="0"/>
          </a:p>
          <a:p>
            <a:pPr lvl="0">
              <a:buNone/>
            </a:pPr>
            <a:endParaRPr lang="sl-SI" sz="1600" b="1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sl-SI" sz="2000" u="sng" dirty="0">
                <a:solidFill>
                  <a:srgbClr val="FF0000"/>
                </a:solidFill>
              </a:rPr>
              <a:t>KUHARICE</a:t>
            </a:r>
          </a:p>
          <a:p>
            <a:pPr marL="0" lvl="0" indent="0">
              <a:buNone/>
            </a:pPr>
            <a:r>
              <a:rPr lang="sl-SI" sz="2000" dirty="0">
                <a:solidFill>
                  <a:srgbClr val="FF0000"/>
                </a:solidFill>
              </a:rPr>
              <a:t>    </a:t>
            </a:r>
            <a:r>
              <a:rPr lang="sl-SI" sz="2000" dirty="0" smtClean="0">
                <a:solidFill>
                  <a:srgbClr val="FF0000"/>
                </a:solidFill>
              </a:rPr>
              <a:t>2,28 </a:t>
            </a:r>
            <a:r>
              <a:rPr lang="sl-SI" sz="2000" dirty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</a:t>
            </a:r>
            <a:r>
              <a:rPr lang="sl-SI" sz="2000" dirty="0" smtClean="0"/>
              <a:t>0,72 </a:t>
            </a:r>
            <a:r>
              <a:rPr lang="sl-SI" sz="2000" dirty="0" smtClean="0"/>
              <a:t>MIZŠ= </a:t>
            </a:r>
            <a:r>
              <a:rPr lang="sl-SI" sz="2000" dirty="0"/>
              <a:t>skupaj </a:t>
            </a:r>
            <a:r>
              <a:rPr lang="sl-SI" sz="2000" dirty="0" smtClean="0"/>
              <a:t>3 osebe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669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548680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	- Iz lastnih </a:t>
            </a:r>
            <a:r>
              <a:rPr lang="sl-SI" sz="2000" dirty="0" smtClean="0"/>
              <a:t>sredstev </a:t>
            </a:r>
            <a:r>
              <a:rPr lang="sl-SI" sz="2000" b="1" u="sng" dirty="0" smtClean="0">
                <a:solidFill>
                  <a:srgbClr val="FF0000"/>
                </a:solidFill>
              </a:rPr>
              <a:t>1,03 </a:t>
            </a:r>
            <a:r>
              <a:rPr lang="sl-SI" sz="2000" b="1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 lvl="0"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1600" dirty="0" smtClean="0"/>
              <a:t> </a:t>
            </a:r>
            <a:r>
              <a:rPr lang="sl-SI" sz="1600" dirty="0"/>
              <a:t>(</a:t>
            </a:r>
            <a:r>
              <a:rPr lang="sl-SI" sz="1600" dirty="0" smtClean="0"/>
              <a:t>+0,01 </a:t>
            </a:r>
            <a:r>
              <a:rPr lang="sl-SI" sz="1600" dirty="0"/>
              <a:t>deleža delovnega mesta </a:t>
            </a:r>
            <a:r>
              <a:rPr lang="sl-SI" sz="1600" dirty="0" smtClean="0"/>
              <a:t>več </a:t>
            </a:r>
            <a:r>
              <a:rPr lang="sl-SI" sz="1600" dirty="0"/>
              <a:t>iz LS kot v šol.l. </a:t>
            </a:r>
            <a:r>
              <a:rPr lang="sl-SI" sz="1600" dirty="0" smtClean="0"/>
              <a:t>2018/19, </a:t>
            </a:r>
            <a:r>
              <a:rPr lang="sl-SI" sz="1600" dirty="0"/>
              <a:t>ker je za toliko večji delež MIZŠ)</a:t>
            </a:r>
            <a:endParaRPr lang="sl-SI" sz="1600" dirty="0"/>
          </a:p>
          <a:p>
            <a:pPr>
              <a:buNone/>
            </a:pPr>
            <a:endParaRPr lang="sl-SI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dirty="0" smtClean="0">
                <a:solidFill>
                  <a:srgbClr val="FF0000"/>
                </a:solidFill>
              </a:rPr>
              <a:t>1,03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 </a:t>
            </a:r>
            <a:r>
              <a:rPr lang="sl-SI" sz="2000" dirty="0" smtClean="0"/>
              <a:t>0,17 </a:t>
            </a:r>
            <a:r>
              <a:rPr lang="sl-SI" sz="2000" dirty="0" smtClean="0"/>
              <a:t>MIZŠ + 1,80 Vrtec =  skupaj 3 osebe</a:t>
            </a:r>
          </a:p>
          <a:p>
            <a:pPr>
              <a:buNone/>
            </a:pP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9270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043608" y="548680"/>
            <a:ext cx="7776864" cy="5475312"/>
          </a:xfrm>
        </p:spPr>
        <p:txBody>
          <a:bodyPr/>
          <a:lstStyle/>
          <a:p>
            <a:r>
              <a:rPr lang="sl-SI" b="1" u="sng" dirty="0" smtClean="0"/>
              <a:t>Podružnična šola ZAGRADEC</a:t>
            </a:r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r>
              <a:rPr lang="sl-SI" sz="2000" dirty="0" smtClean="0"/>
              <a:t>	- Iz lastnih </a:t>
            </a:r>
            <a:r>
              <a:rPr lang="sl-SI" sz="2000" dirty="0" smtClean="0"/>
              <a:t>sredstev</a:t>
            </a:r>
            <a:r>
              <a:rPr lang="sl-SI" sz="2400" b="1" dirty="0" smtClean="0">
                <a:solidFill>
                  <a:srgbClr val="FF0000"/>
                </a:solidFill>
              </a:rPr>
              <a:t>	</a:t>
            </a:r>
            <a:r>
              <a:rPr lang="sl-SI" sz="2000" b="1" u="sng" dirty="0" smtClean="0">
                <a:solidFill>
                  <a:srgbClr val="FF0000"/>
                </a:solidFill>
              </a:rPr>
              <a:t>0,82 </a:t>
            </a:r>
            <a:r>
              <a:rPr lang="sl-SI" sz="2000" b="1" u="sng" dirty="0" smtClean="0">
                <a:solidFill>
                  <a:srgbClr val="FF0000"/>
                </a:solidFill>
              </a:rPr>
              <a:t>deleža delovnega mesta</a:t>
            </a:r>
            <a:r>
              <a:rPr lang="sl-SI" sz="2000" b="1" u="sng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endParaRPr lang="sl-SI" sz="900" b="1" u="sng" dirty="0" smtClean="0"/>
          </a:p>
          <a:p>
            <a:pPr>
              <a:buNone/>
            </a:pPr>
            <a:r>
              <a:rPr lang="sl-SI" sz="1600" dirty="0" smtClean="0"/>
              <a:t>  	</a:t>
            </a:r>
            <a:r>
              <a:rPr lang="sl-SI" sz="1600" dirty="0" smtClean="0"/>
              <a:t>(</a:t>
            </a:r>
            <a:r>
              <a:rPr lang="sl-SI" sz="1600" dirty="0" smtClean="0"/>
              <a:t>+</a:t>
            </a:r>
            <a:r>
              <a:rPr lang="sl-SI" sz="1600" dirty="0" smtClean="0"/>
              <a:t>0,01 </a:t>
            </a:r>
            <a:r>
              <a:rPr lang="sl-SI" sz="1600" dirty="0"/>
              <a:t>deleža delovnega mesta </a:t>
            </a:r>
            <a:r>
              <a:rPr lang="sl-SI" sz="1600" dirty="0" smtClean="0"/>
              <a:t>več </a:t>
            </a:r>
            <a:r>
              <a:rPr lang="sl-SI" sz="1600" dirty="0"/>
              <a:t>iz LS kot v šol.l. </a:t>
            </a:r>
            <a:r>
              <a:rPr lang="sl-SI" sz="1600" dirty="0" smtClean="0"/>
              <a:t>2018/19, </a:t>
            </a:r>
            <a:r>
              <a:rPr lang="sl-SI" sz="1600" dirty="0"/>
              <a:t>ker je za </a:t>
            </a:r>
            <a:r>
              <a:rPr lang="sl-SI" sz="1600" dirty="0" smtClean="0"/>
              <a:t>toliko večji </a:t>
            </a:r>
            <a:r>
              <a:rPr lang="sl-SI" sz="1600" dirty="0"/>
              <a:t>delež MIZŠ)</a:t>
            </a:r>
          </a:p>
          <a:p>
            <a:pPr>
              <a:buNone/>
            </a:pPr>
            <a:endParaRPr lang="sl-SI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0,82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</a:t>
            </a:r>
            <a:r>
              <a:rPr lang="sl-SI" sz="2000" dirty="0" smtClean="0"/>
              <a:t>0,55 </a:t>
            </a:r>
            <a:r>
              <a:rPr lang="sl-SI" sz="2000" dirty="0" smtClean="0"/>
              <a:t>MIZŠ + 1,13 Občina + 1,30 </a:t>
            </a:r>
            <a:r>
              <a:rPr lang="sl-SI" sz="2000" dirty="0" smtClean="0"/>
              <a:t>Vrtec </a:t>
            </a:r>
            <a:r>
              <a:rPr lang="sl-SI" sz="2000" dirty="0" smtClean="0"/>
              <a:t>=  skupaj 3,80 osebe</a:t>
            </a:r>
          </a:p>
          <a:p>
            <a:pPr marL="0" indent="0">
              <a:buNone/>
            </a:pPr>
            <a:endParaRPr lang="sl-SI" sz="2000" dirty="0" smtClean="0">
              <a:solidFill>
                <a:srgbClr val="FF0000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FF0000"/>
                </a:solidFill>
              </a:rPr>
              <a:t> </a:t>
            </a:r>
            <a:r>
              <a:rPr lang="sl-SI" sz="2000" dirty="0" smtClean="0">
                <a:solidFill>
                  <a:srgbClr val="FF0000"/>
                </a:solidFill>
              </a:rPr>
              <a:t> </a:t>
            </a:r>
            <a:r>
              <a:rPr lang="sl-SI" sz="2000" u="sng" dirty="0" smtClean="0">
                <a:solidFill>
                  <a:srgbClr val="FF0000"/>
                </a:solidFill>
              </a:rPr>
              <a:t>ČISTILEC</a:t>
            </a:r>
            <a:endParaRPr lang="sl-SI" sz="2000" u="sng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2000" dirty="0" smtClean="0"/>
              <a:t>0,50 Občina =  skupaj 0,50 osebe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83652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043608" y="548680"/>
            <a:ext cx="7776864" cy="5475312"/>
          </a:xfrm>
        </p:spPr>
        <p:txBody>
          <a:bodyPr/>
          <a:lstStyle/>
          <a:p>
            <a:r>
              <a:rPr lang="sl-SI" b="1" u="sng" dirty="0" smtClean="0"/>
              <a:t>Podružnična šola </a:t>
            </a:r>
            <a:r>
              <a:rPr lang="sl-SI" b="1" u="sng" dirty="0" smtClean="0"/>
              <a:t>AMBRUS</a:t>
            </a:r>
            <a:endParaRPr lang="sl-SI" b="1" u="sng" dirty="0" smtClean="0"/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r>
              <a:rPr lang="sl-SI" sz="2000" dirty="0" smtClean="0"/>
              <a:t>	- Iz lastnih </a:t>
            </a:r>
            <a:r>
              <a:rPr lang="sl-SI" sz="2000" dirty="0" smtClean="0"/>
              <a:t>sredstev </a:t>
            </a:r>
            <a:r>
              <a:rPr lang="sl-SI" sz="2000" b="1" u="sng" dirty="0" smtClean="0">
                <a:solidFill>
                  <a:srgbClr val="FF0000"/>
                </a:solidFill>
              </a:rPr>
              <a:t>0,10 </a:t>
            </a:r>
            <a:r>
              <a:rPr lang="sl-SI" sz="2000" b="1" u="sng" dirty="0" smtClean="0">
                <a:solidFill>
                  <a:srgbClr val="FF0000"/>
                </a:solidFill>
              </a:rPr>
              <a:t>deleža delovnega mesta</a:t>
            </a:r>
            <a:r>
              <a:rPr lang="sl-SI" sz="2000" b="1" u="sng" dirty="0" smtClean="0">
                <a:solidFill>
                  <a:srgbClr val="FF0000"/>
                </a:solidFill>
              </a:rPr>
              <a:t>:</a:t>
            </a:r>
            <a:endParaRPr lang="sl-SI" sz="8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800" dirty="0" smtClean="0"/>
              <a:t>  </a:t>
            </a:r>
            <a:r>
              <a:rPr lang="sl-SI" sz="800" dirty="0" smtClean="0"/>
              <a:t>	</a:t>
            </a:r>
            <a:endParaRPr lang="sl-SI" sz="800" dirty="0" smtClean="0"/>
          </a:p>
          <a:p>
            <a:pPr>
              <a:buNone/>
            </a:pPr>
            <a:r>
              <a:rPr lang="sl-SI" sz="800" dirty="0"/>
              <a:t>	</a:t>
            </a:r>
            <a:r>
              <a:rPr lang="sl-SI" sz="1600" dirty="0" smtClean="0"/>
              <a:t>(</a:t>
            </a:r>
            <a:r>
              <a:rPr lang="sl-SI" sz="1600" dirty="0" smtClean="0"/>
              <a:t>enako kot </a:t>
            </a:r>
            <a:r>
              <a:rPr lang="sl-SI" sz="1600" dirty="0" smtClean="0"/>
              <a:t>v </a:t>
            </a:r>
            <a:r>
              <a:rPr lang="sl-SI" sz="1600" dirty="0"/>
              <a:t>šol.l. </a:t>
            </a:r>
            <a:r>
              <a:rPr lang="sl-SI" sz="1600" dirty="0" smtClean="0"/>
              <a:t>2018/19)</a:t>
            </a:r>
            <a:endParaRPr lang="sl-SI" sz="1600" dirty="0"/>
          </a:p>
          <a:p>
            <a:pPr>
              <a:buNone/>
            </a:pPr>
            <a:endParaRPr lang="sl-SI" sz="1600" dirty="0" smtClean="0"/>
          </a:p>
          <a:p>
            <a:pPr>
              <a:buNone/>
            </a:pPr>
            <a:endParaRPr lang="sl-SI" sz="1600" dirty="0"/>
          </a:p>
          <a:p>
            <a:pPr>
              <a:buNone/>
            </a:pPr>
            <a:endParaRPr lang="sl-SI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GOSPODINJEC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0,10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</a:t>
            </a:r>
            <a:r>
              <a:rPr lang="sl-SI" sz="2000" dirty="0" smtClean="0"/>
              <a:t>0,80 </a:t>
            </a:r>
            <a:r>
              <a:rPr lang="sl-SI" sz="2000" dirty="0" smtClean="0"/>
              <a:t>MIZŠ + </a:t>
            </a:r>
            <a:r>
              <a:rPr lang="sl-SI" sz="2000" dirty="0" smtClean="0"/>
              <a:t>0,10 </a:t>
            </a:r>
            <a:r>
              <a:rPr lang="sl-SI" sz="2000" dirty="0" smtClean="0"/>
              <a:t>Občina </a:t>
            </a:r>
            <a:r>
              <a:rPr lang="sl-SI" sz="2000" dirty="0" smtClean="0"/>
              <a:t>=  </a:t>
            </a:r>
            <a:r>
              <a:rPr lang="sl-SI" sz="2000" dirty="0" smtClean="0"/>
              <a:t>skupaj </a:t>
            </a:r>
            <a:r>
              <a:rPr lang="sl-SI" sz="2000" dirty="0" smtClean="0"/>
              <a:t>1 oseba</a:t>
            </a:r>
            <a:endParaRPr lang="sl-SI" sz="2000" dirty="0" smtClean="0"/>
          </a:p>
          <a:p>
            <a:pPr marL="0" indent="0">
              <a:buNone/>
            </a:pPr>
            <a:endParaRPr lang="sl-SI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8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bo v šolskem letu </a:t>
            </a:r>
            <a:r>
              <a:rPr lang="sl-SI" dirty="0" smtClean="0"/>
              <a:t>2019/20 </a:t>
            </a:r>
            <a:r>
              <a:rPr lang="sl-SI" dirty="0" smtClean="0"/>
              <a:t>skupaj financiralo: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b="1" dirty="0" smtClean="0">
                <a:solidFill>
                  <a:srgbClr val="FF0000"/>
                </a:solidFill>
              </a:rPr>
              <a:t> </a:t>
            </a:r>
            <a:r>
              <a:rPr lang="sl-SI" b="1" u="sng" dirty="0" smtClean="0">
                <a:solidFill>
                  <a:srgbClr val="FF0000"/>
                </a:solidFill>
              </a:rPr>
              <a:t>7,58 </a:t>
            </a:r>
            <a:r>
              <a:rPr lang="sl-SI" b="1" u="sng" dirty="0" smtClean="0">
                <a:solidFill>
                  <a:srgbClr val="FF0000"/>
                </a:solidFill>
              </a:rPr>
              <a:t>deleža delovnega </a:t>
            </a:r>
            <a:r>
              <a:rPr lang="sl-SI" b="1" u="sng" dirty="0" smtClean="0">
                <a:solidFill>
                  <a:srgbClr val="FF0000"/>
                </a:solidFill>
              </a:rPr>
              <a:t>mesta </a:t>
            </a:r>
          </a:p>
          <a:p>
            <a:pPr marL="0" indent="0">
              <a:buNone/>
            </a:pPr>
            <a:r>
              <a:rPr lang="sl-SI" b="1" u="sng" dirty="0" smtClean="0">
                <a:solidFill>
                  <a:srgbClr val="FF0000"/>
                </a:solidFill>
              </a:rPr>
              <a:t>+ 150 €/mesečno</a:t>
            </a:r>
            <a:endParaRPr lang="sl-SI" b="1" u="sng" dirty="0" smtClean="0">
              <a:solidFill>
                <a:srgbClr val="FF0000"/>
              </a:solidFill>
            </a:endParaRP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b="1" u="sng" dirty="0" smtClean="0"/>
              <a:t>(</a:t>
            </a:r>
            <a:r>
              <a:rPr lang="sl-SI" sz="2000" b="1" u="sng" dirty="0" smtClean="0"/>
              <a:t>0,12 </a:t>
            </a:r>
            <a:r>
              <a:rPr lang="sl-SI" sz="2000" b="1" u="sng" dirty="0" smtClean="0"/>
              <a:t>deleža delovnega mesta </a:t>
            </a:r>
            <a:r>
              <a:rPr lang="sl-SI" sz="2000" b="1" u="sng" dirty="0" smtClean="0"/>
              <a:t>več </a:t>
            </a:r>
            <a:r>
              <a:rPr lang="sl-SI" sz="2000" b="1" u="sng" dirty="0" smtClean="0"/>
              <a:t>kot  v šol. l. </a:t>
            </a:r>
            <a:r>
              <a:rPr lang="sl-SI" sz="2000" b="1" u="sng" dirty="0" smtClean="0"/>
              <a:t>2018/19)</a:t>
            </a:r>
            <a:endParaRPr lang="sl-SI" sz="2000" b="1" u="sng" dirty="0" smtClean="0"/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 Profile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 Profile-P</Template>
  <TotalTime>108</TotalTime>
  <Words>55</Words>
  <Application>Microsoft Office PowerPoint</Application>
  <PresentationFormat>Diaprojekcija na zaslonu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Flower Profile-P</vt:lpstr>
      <vt:lpstr> FINANCIRANJE delovnih mest v šolskem letu 2019/2020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23</cp:revision>
  <cp:lastPrinted>2019-09-13T07:24:56Z</cp:lastPrinted>
  <dcterms:created xsi:type="dcterms:W3CDTF">2016-09-29T06:54:30Z</dcterms:created>
  <dcterms:modified xsi:type="dcterms:W3CDTF">2019-09-13T07:41:26Z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Flower Profile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